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60" r:id="rId6"/>
    <p:sldId id="261" r:id="rId7"/>
    <p:sldId id="269" r:id="rId8"/>
    <p:sldId id="265" r:id="rId9"/>
    <p:sldId id="263" r:id="rId10"/>
    <p:sldId id="270" r:id="rId11"/>
    <p:sldId id="264" r:id="rId12"/>
    <p:sldId id="267" r:id="rId13"/>
    <p:sldId id="271" r:id="rId14"/>
    <p:sldId id="266" r:id="rId15"/>
    <p:sldId id="273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7DEE-3F3F-4A28-8C7E-A88F524CBE2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B102-84C7-413C-8B18-4FCE422DB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3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2B102-84C7-413C-8B18-4FCE422DBD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2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2B102-84C7-413C-8B18-4FCE422DBD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2B102-84C7-413C-8B18-4FCE422DBD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1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2B102-84C7-413C-8B18-4FCE422DBD9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6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2B102-84C7-413C-8B18-4FCE422DBD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2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2B102-84C7-413C-8B18-4FCE422DBD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6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0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4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4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8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0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9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5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5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079C-D85F-45B0-B736-390920F9F97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4015-AB42-4AA5-BE9E-F83AB270A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614" y="1911927"/>
            <a:ext cx="9144000" cy="5957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Федеральное государственное бюджетное научное учреждение</a:t>
            </a:r>
            <a:br>
              <a:rPr lang="ru-RU" sz="2000" b="1" dirty="0" smtClean="0"/>
            </a:br>
            <a:r>
              <a:rPr lang="ru-RU" sz="2000" b="1" dirty="0" smtClean="0"/>
              <a:t>«Всероссийский научно-исследовательский институт фитопатологии (ФГБНУ ВНИИФ)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2614" y="2919663"/>
            <a:ext cx="9144000" cy="914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Государственная итоговая аттестация </a:t>
            </a:r>
            <a:r>
              <a:rPr lang="ru-RU" sz="2800" b="1" dirty="0" smtClean="0"/>
              <a:t>аспирантов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 в 2020 году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endParaRPr lang="en-US" sz="3200" b="1" dirty="0"/>
          </a:p>
          <a:p>
            <a:endParaRPr lang="ru-RU" sz="3200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3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3200" dirty="0" smtClean="0"/>
              <a:t> </a:t>
            </a:r>
            <a:endParaRPr lang="ru-RU" sz="3200" dirty="0" smtClean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70" y="401782"/>
            <a:ext cx="1398849" cy="9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H="1">
            <a:off x="2988207" y="4720742"/>
            <a:ext cx="66735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589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Представление научного доклада об основных </a:t>
            </a:r>
            <a:br>
              <a:rPr lang="ru-RU" sz="2400" b="1" dirty="0"/>
            </a:br>
            <a:r>
              <a:rPr lang="ru-RU" sz="2400" b="1" dirty="0"/>
              <a:t>результатах </a:t>
            </a:r>
            <a:r>
              <a:rPr lang="ru-RU" sz="2400" b="1" dirty="0" smtClean="0"/>
              <a:t>научно-квалификационной работы (диссертации</a:t>
            </a:r>
            <a:r>
              <a:rPr lang="ru-RU" sz="24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2986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/>
              <a:t>Представление научного доклада </a:t>
            </a:r>
            <a:r>
              <a:rPr lang="ru-RU" sz="2000" b="1" dirty="0" smtClean="0"/>
              <a:t>об </a:t>
            </a:r>
            <a:r>
              <a:rPr lang="ru-RU" sz="2000" b="1" dirty="0"/>
              <a:t>основных результатах подготовленной научно-квалификационной работы (диссертации) </a:t>
            </a:r>
            <a:r>
              <a:rPr lang="ru-RU" sz="2000" b="1" dirty="0" smtClean="0"/>
              <a:t>проводится </a:t>
            </a:r>
            <a:r>
              <a:rPr lang="ru-RU" sz="2000" b="1" dirty="0"/>
              <a:t>в форме </a:t>
            </a:r>
            <a:r>
              <a:rPr lang="ru-RU" sz="2000" b="1" dirty="0" smtClean="0"/>
              <a:t>презентации </a:t>
            </a:r>
            <a:r>
              <a:rPr lang="ru-RU" sz="2000" b="1" dirty="0" smtClean="0"/>
              <a:t>на </a:t>
            </a:r>
            <a:r>
              <a:rPr lang="ru-RU" sz="2000" b="1" dirty="0"/>
              <a:t>открытом заседании ГЭК с участием не менее 2/3 ее состава, при обязательном присутствии председателя </a:t>
            </a:r>
            <a:r>
              <a:rPr lang="ru-RU" sz="2000" b="1" dirty="0" smtClean="0"/>
              <a:t>комиссии.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/>
              <a:t> Результаты </a:t>
            </a:r>
            <a:r>
              <a:rPr lang="ru-RU" sz="2000" b="1" dirty="0"/>
              <a:t>подготовки и представления научного доклада об основных результатах </a:t>
            </a:r>
            <a:r>
              <a:rPr lang="ru-RU" sz="2000" b="1" dirty="0" smtClean="0"/>
              <a:t>научно-квалификационной </a:t>
            </a:r>
            <a:r>
              <a:rPr lang="ru-RU" sz="2000" b="1" dirty="0"/>
              <a:t>работы (диссертации) определяются оценками «отлично», «хорошо», «удовлетворительно», «неудовлетворительно». </a:t>
            </a:r>
            <a:r>
              <a:rPr lang="ru-RU" sz="2000" b="1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sz="2000" b="1" dirty="0" smtClean="0"/>
              <a:t> Критерии </a:t>
            </a:r>
            <a:r>
              <a:rPr lang="ru-RU" sz="2000" b="1" dirty="0"/>
              <a:t>оценивания:</a:t>
            </a:r>
          </a:p>
          <a:p>
            <a:pPr marL="342900" indent="-342900"/>
            <a:r>
              <a:rPr lang="ru-RU" sz="2000" b="1" dirty="0"/>
              <a:t>структура и оформление </a:t>
            </a:r>
            <a:r>
              <a:rPr lang="ru-RU" sz="2000" b="1" dirty="0" smtClean="0"/>
              <a:t>рабо</a:t>
            </a:r>
            <a:r>
              <a:rPr lang="ru-RU" sz="2000" b="1" dirty="0"/>
              <a:t>ты;</a:t>
            </a:r>
          </a:p>
          <a:p>
            <a:pPr marL="342900" indent="-342900"/>
            <a:r>
              <a:rPr lang="ru-RU" sz="2000" b="1" dirty="0" smtClean="0"/>
              <a:t>уровень </a:t>
            </a:r>
            <a:r>
              <a:rPr lang="ru-RU" sz="2000" b="1" dirty="0"/>
              <a:t>теоретической и практической подготовки </a:t>
            </a:r>
            <a:r>
              <a:rPr lang="ru-RU" sz="2000" b="1" dirty="0" smtClean="0"/>
              <a:t>аспиранта;</a:t>
            </a:r>
            <a:endParaRPr lang="ru-RU" sz="2000" b="1" dirty="0"/>
          </a:p>
          <a:p>
            <a:pPr marL="342900" indent="-342900"/>
            <a:r>
              <a:rPr lang="ru-RU" sz="2000" b="1" dirty="0" smtClean="0"/>
              <a:t>обоснованность использованных методов исследования </a:t>
            </a:r>
            <a:r>
              <a:rPr lang="ru-RU" sz="2000" b="1" dirty="0"/>
              <a:t>и полученных результатов;</a:t>
            </a:r>
          </a:p>
          <a:p>
            <a:pPr marL="342900" indent="-342900"/>
            <a:r>
              <a:rPr lang="ru-RU" sz="2000" b="1" dirty="0" smtClean="0"/>
              <a:t>презентация </a:t>
            </a:r>
            <a:r>
              <a:rPr lang="ru-RU" sz="2000" b="1" dirty="0"/>
              <a:t>работы и владение навыками представления результатов;</a:t>
            </a:r>
          </a:p>
          <a:p>
            <a:pPr marL="342900" indent="-342900"/>
            <a:r>
              <a:rPr lang="ru-RU" sz="2000" b="1" dirty="0"/>
              <a:t>умение </a:t>
            </a:r>
            <a:r>
              <a:rPr lang="ru-RU" sz="2000" b="1" dirty="0" smtClean="0"/>
              <a:t>аргументированно </a:t>
            </a:r>
            <a:r>
              <a:rPr lang="ru-RU" sz="2000" b="1" dirty="0"/>
              <a:t>защищать положения, планируемые выноситься на </a:t>
            </a:r>
            <a:r>
              <a:rPr lang="ru-RU" sz="2000" b="1" dirty="0" smtClean="0"/>
              <a:t>защиту.</a:t>
            </a:r>
            <a:endParaRPr lang="ru-RU" sz="2000" b="1" dirty="0" smtClean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" y="550390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96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284" y="182562"/>
            <a:ext cx="10515600" cy="4758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             Подготовка </a:t>
            </a:r>
            <a:r>
              <a:rPr lang="ru-RU" sz="2400" b="1" dirty="0"/>
              <a:t>и план проведения  </a:t>
            </a:r>
            <a:r>
              <a:rPr lang="ru-RU" sz="2400" b="1" dirty="0" smtClean="0"/>
              <a:t>государственной </a:t>
            </a:r>
            <a:r>
              <a:rPr lang="ru-RU" sz="2400" b="1" dirty="0"/>
              <a:t>итоговой </a:t>
            </a:r>
            <a:r>
              <a:rPr lang="ru-RU" sz="2400" b="1" dirty="0" smtClean="0"/>
              <a:t>аттестации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697312"/>
              </p:ext>
            </p:extLst>
          </p:nvPr>
        </p:nvGraphicFramePr>
        <p:xfrm>
          <a:off x="441158" y="658401"/>
          <a:ext cx="11373852" cy="6149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65834">
                  <a:extLst>
                    <a:ext uri="{9D8B030D-6E8A-4147-A177-3AD203B41FA5}">
                      <a16:colId xmlns:a16="http://schemas.microsoft.com/office/drawing/2014/main" val="1615740251"/>
                    </a:ext>
                  </a:extLst>
                </a:gridCol>
                <a:gridCol w="4626819">
                  <a:extLst>
                    <a:ext uri="{9D8B030D-6E8A-4147-A177-3AD203B41FA5}">
                      <a16:colId xmlns:a16="http://schemas.microsoft.com/office/drawing/2014/main" val="820144448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46550718"/>
                    </a:ext>
                  </a:extLst>
                </a:gridCol>
              </a:tblGrid>
              <a:tr h="376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мероприятия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Отчетный документ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 выполнения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0334478"/>
                  </a:ext>
                </a:extLst>
              </a:tr>
              <a:tr h="135073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Промежуточная аттестация,  </a:t>
                      </a:r>
                      <a:r>
                        <a:rPr lang="ru-RU" sz="1600" b="1" dirty="0" smtClean="0"/>
                        <a:t>13 -17 </a:t>
                      </a:r>
                      <a:r>
                        <a:rPr lang="ru-RU" sz="1600" b="1" dirty="0" smtClean="0"/>
                        <a:t>января </a:t>
                      </a:r>
                      <a:r>
                        <a:rPr lang="ru-RU" sz="1400" b="1" dirty="0" smtClean="0"/>
                        <a:t>2020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smtClean="0"/>
                        <a:t>  г. </a:t>
                      </a:r>
                      <a:r>
                        <a:rPr lang="ru-RU" sz="1600" b="1" dirty="0" smtClean="0"/>
                        <a:t>отчет о научных </a:t>
                      </a:r>
                      <a:r>
                        <a:rPr lang="ru-RU" sz="1600" b="1" dirty="0" smtClean="0"/>
                        <a:t>исследованиях; 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Утверждение </a:t>
                      </a:r>
                      <a:r>
                        <a:rPr lang="ru-RU" sz="1600" b="1" dirty="0" smtClean="0"/>
                        <a:t>тем НКР (диссертации</a:t>
                      </a:r>
                      <a:r>
                        <a:rPr lang="ru-RU" sz="1600" b="1" dirty="0" smtClean="0"/>
                        <a:t>);</a:t>
                      </a: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 </a:t>
                      </a:r>
                      <a:r>
                        <a:rPr lang="ru-RU" sz="1600" b="1" baseline="0" dirty="0" smtClean="0"/>
                        <a:t>Назначение рецензентов (внутренних и внешних)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Выписка из протокола </a:t>
                      </a:r>
                      <a:r>
                        <a:rPr lang="ru-RU" sz="1600" b="1" dirty="0" smtClean="0"/>
                        <a:t>заседания выпускающих научных отделов. Приказ </a:t>
                      </a:r>
                      <a:r>
                        <a:rPr lang="ru-RU" sz="1600" b="1" dirty="0" smtClean="0"/>
                        <a:t>о создании экзаменационной комиссии  </a:t>
                      </a:r>
                      <a:r>
                        <a:rPr lang="ru-RU" sz="1600" b="1" dirty="0" smtClean="0"/>
                        <a:t>ГЭК. </a:t>
                      </a:r>
                      <a:r>
                        <a:rPr lang="ru-RU" sz="1600" b="1" dirty="0" smtClean="0"/>
                        <a:t>Приказ о назначении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рецензентов. </a:t>
                      </a:r>
                      <a:r>
                        <a:rPr lang="ru-RU" sz="1600" b="1" dirty="0" smtClean="0"/>
                        <a:t>Приказ </a:t>
                      </a:r>
                      <a:r>
                        <a:rPr lang="ru-RU" sz="1600" b="1" dirty="0" smtClean="0"/>
                        <a:t>об утверждении тем НКР</a:t>
                      </a:r>
                      <a:endParaRPr lang="ru-RU" sz="1600" b="1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 1 февраля </a:t>
                      </a:r>
                      <a:r>
                        <a:rPr lang="ru-RU" sz="1400" b="1" dirty="0" smtClean="0"/>
                        <a:t>2020 </a:t>
                      </a:r>
                      <a:r>
                        <a:rPr lang="ru-RU" sz="1400" b="1" dirty="0" smtClean="0"/>
                        <a:t>г.</a:t>
                      </a:r>
                      <a:endParaRPr lang="ru-RU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До 30 апреля 2020 г.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15709"/>
                  </a:ext>
                </a:extLst>
              </a:tr>
              <a:tr h="5006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Опубликование научных результатов НИР, работа над НКР (диссертацией)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Февраль -май </a:t>
                      </a:r>
                      <a:r>
                        <a:rPr lang="ru-RU" sz="1400" b="1" dirty="0" smtClean="0"/>
                        <a:t>2020 г.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35342"/>
                  </a:ext>
                </a:extLst>
              </a:tr>
              <a:tr h="1099439">
                <a:tc>
                  <a:txBody>
                    <a:bodyPr/>
                    <a:lstStyle/>
                    <a:p>
                      <a:r>
                        <a:rPr lang="ru-RU" sz="1600" b="1" baseline="0" dirty="0" smtClean="0"/>
                        <a:t>Предварительное рассмотрение НКР (</a:t>
                      </a:r>
                      <a:r>
                        <a:rPr lang="ru-RU" sz="1600" b="1" baseline="0" dirty="0" smtClean="0"/>
                        <a:t>диссертации)</a:t>
                      </a:r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 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Выписка из протокола заседания </a:t>
                      </a:r>
                      <a:r>
                        <a:rPr lang="ru-RU" sz="1600" b="1" dirty="0" smtClean="0"/>
                        <a:t> научных отделов</a:t>
                      </a:r>
                      <a:r>
                        <a:rPr lang="ru-RU" sz="1600" b="1" baseline="0" dirty="0" smtClean="0"/>
                        <a:t> о </a:t>
                      </a:r>
                      <a:r>
                        <a:rPr lang="ru-RU" sz="1600" b="1" dirty="0" smtClean="0"/>
                        <a:t>допуске </a:t>
                      </a:r>
                      <a:r>
                        <a:rPr lang="ru-RU" sz="1600" b="1" dirty="0" smtClean="0"/>
                        <a:t>к ГИА. Приказ о допуске выпускников к </a:t>
                      </a:r>
                      <a:r>
                        <a:rPr lang="ru-RU" sz="1600" b="1" dirty="0" smtClean="0"/>
                        <a:t>ГИА.   </a:t>
                      </a:r>
                      <a:r>
                        <a:rPr lang="ru-RU" sz="1600" b="1" dirty="0" smtClean="0"/>
                        <a:t>Приказ о расписании проведения ГИА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Май- июнь 2020 г.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83784"/>
                  </a:ext>
                </a:extLst>
              </a:tr>
              <a:tr h="5968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Предэкзаменационные консультации  (защита растений, методология, педагогика  психология)   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                                                            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ГОСУДАРСТВЕННЫЙ ЭКЗАМЕН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июнь 2020 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17 июля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2020 г.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689961"/>
                  </a:ext>
                </a:extLst>
              </a:tr>
              <a:tr h="84813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Представление научного доклада и НКР:</a:t>
                      </a:r>
                    </a:p>
                    <a:p>
                      <a:r>
                        <a:rPr lang="ru-RU" sz="1600" b="1" baseline="0" dirty="0" smtClean="0"/>
                        <a:t> -для проверки </a:t>
                      </a:r>
                      <a:r>
                        <a:rPr lang="ru-RU" sz="1600" b="1" baseline="0" dirty="0" smtClean="0"/>
                        <a:t>на объем  заимствований</a:t>
                      </a:r>
                      <a:r>
                        <a:rPr lang="ru-RU" sz="1600" b="1" baseline="0" dirty="0" smtClean="0"/>
                        <a:t>;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-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на</a:t>
                      </a:r>
                      <a:r>
                        <a:rPr lang="ru-RU" sz="1600" b="1" dirty="0" smtClean="0"/>
                        <a:t>учному руководителю, </a:t>
                      </a:r>
                      <a:r>
                        <a:rPr lang="ru-RU" sz="1600" b="1" dirty="0" smtClean="0"/>
                        <a:t>рецензентам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Справка о  результатах </a:t>
                      </a:r>
                      <a:r>
                        <a:rPr lang="ru-RU" sz="1600" b="1" dirty="0" smtClean="0"/>
                        <a:t>проверки материалов  </a:t>
                      </a:r>
                      <a:r>
                        <a:rPr lang="ru-RU" sz="1600" b="1" dirty="0" smtClean="0"/>
                        <a:t>на </a:t>
                      </a:r>
                      <a:r>
                        <a:rPr lang="ru-RU" sz="1600" b="1" dirty="0" smtClean="0"/>
                        <a:t>заимствование. Отзыв </a:t>
                      </a:r>
                      <a:r>
                        <a:rPr lang="ru-RU" sz="1600" b="1" dirty="0" smtClean="0"/>
                        <a:t>научного </a:t>
                      </a:r>
                      <a:r>
                        <a:rPr lang="ru-RU" sz="1600" b="1" dirty="0" smtClean="0"/>
                        <a:t>руководителя, отзыв </a:t>
                      </a:r>
                      <a:r>
                        <a:rPr lang="ru-RU" sz="1600" b="1" dirty="0" smtClean="0"/>
                        <a:t>рецензентов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22-23 июня 2020 </a:t>
                      </a:r>
                      <a:r>
                        <a:rPr lang="ru-RU" sz="1600" b="1" dirty="0" smtClean="0"/>
                        <a:t>г.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29-30 июня 2020 </a:t>
                      </a:r>
                      <a:r>
                        <a:rPr lang="ru-RU" sz="1600" b="1" dirty="0" smtClean="0"/>
                        <a:t>г.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13 июля 2020 г.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51878"/>
                  </a:ext>
                </a:extLst>
              </a:tr>
              <a:tr h="1031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Заключение и отзывы передаются </a:t>
                      </a:r>
                      <a:r>
                        <a:rPr lang="ru-RU" sz="1600" b="1" dirty="0" smtClean="0"/>
                        <a:t> зав. отд. </a:t>
                      </a:r>
                      <a:r>
                        <a:rPr lang="ru-RU" sz="1600" b="1" baseline="0" dirty="0" smtClean="0"/>
                        <a:t>(</a:t>
                      </a:r>
                      <a:r>
                        <a:rPr lang="ru-RU" sz="1600" b="1" baseline="0" dirty="0" err="1" smtClean="0"/>
                        <a:t>min</a:t>
                      </a:r>
                      <a:r>
                        <a:rPr lang="ru-RU" sz="1600" b="1" baseline="0" dirty="0" smtClean="0"/>
                        <a:t>. за 7 дней до представления научного </a:t>
                      </a:r>
                      <a:r>
                        <a:rPr lang="ru-RU" sz="1600" b="1" baseline="0" dirty="0" smtClean="0"/>
                        <a:t>доклада. За 2 дня необходимые документы передаются </a:t>
                      </a:r>
                      <a:r>
                        <a:rPr lang="ru-RU" sz="1600" b="1" baseline="0" dirty="0" smtClean="0"/>
                        <a:t>в ГЭК </a:t>
                      </a:r>
                      <a:r>
                        <a:rPr lang="ru-RU" sz="1600" b="1" baseline="0" dirty="0" smtClean="0"/>
                        <a:t>!</a:t>
                      </a:r>
                      <a:endParaRPr lang="ru-RU" sz="16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Допуск к представлению научного доклада</a:t>
                      </a:r>
                    </a:p>
                    <a:p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ПРЕДСТАВЛЕНИЕ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НАУЧНОГО ДОКЛАДА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 23 июля 2020 г.</a:t>
                      </a: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июля 2020 г.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48341"/>
                  </a:ext>
                </a:extLst>
              </a:tr>
              <a:tr h="3455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329048"/>
                  </a:ext>
                </a:extLst>
              </a:tr>
            </a:tbl>
          </a:graphicData>
        </a:graphic>
      </p:graphicFrame>
      <p:pic>
        <p:nvPicPr>
          <p:cNvPr id="4" name="Рисунок 3" descr="http://vniif.ru/img/fav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-2"/>
            <a:ext cx="755073" cy="658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11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365125"/>
            <a:ext cx="9850582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/>
              <a:t>Права </a:t>
            </a:r>
            <a:r>
              <a:rPr lang="ru-RU" sz="2400" b="1" dirty="0"/>
              <a:t>аспиранта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1822273"/>
            <a:ext cx="9850582" cy="3927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По результатам государственных итоговых аттестационных испытаний обучающийся имеет право </a:t>
            </a:r>
            <a:r>
              <a:rPr lang="ru-RU" sz="2000" b="1" dirty="0" smtClean="0">
                <a:cs typeface="Times New Roman" panose="02020603050405020304" pitchFamily="18" charset="0"/>
              </a:rPr>
              <a:t>п</a:t>
            </a:r>
            <a:r>
              <a:rPr lang="ru-RU" sz="2000" b="1" dirty="0" smtClean="0"/>
              <a:t>одать апелляцию: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 smtClean="0"/>
              <a:t>- о нарушении </a:t>
            </a:r>
            <a:r>
              <a:rPr lang="ru-RU" sz="2000" b="1" dirty="0"/>
              <a:t>установленной процедуры </a:t>
            </a:r>
            <a:r>
              <a:rPr lang="ru-RU" sz="2000" b="1" dirty="0" smtClean="0"/>
              <a:t>проведения </a:t>
            </a:r>
            <a:r>
              <a:rPr lang="ru-RU" sz="2000" b="1" dirty="0" smtClean="0"/>
              <a:t>ГИА;</a:t>
            </a:r>
            <a:endParaRPr lang="ru-RU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 smtClean="0"/>
              <a:t> - о  </a:t>
            </a:r>
            <a:r>
              <a:rPr lang="ru-RU" sz="2000" b="1" dirty="0"/>
              <a:t>несогласии с результатами государственного </a:t>
            </a:r>
            <a:r>
              <a:rPr lang="ru-RU" sz="2000" b="1" dirty="0" smtClean="0"/>
              <a:t>экзамена;  </a:t>
            </a:r>
            <a:endParaRPr lang="ru-RU" sz="2000" b="1" dirty="0"/>
          </a:p>
          <a:p>
            <a:pPr algn="just">
              <a:lnSpc>
                <a:spcPct val="100000"/>
              </a:lnSpc>
            </a:pPr>
            <a:r>
              <a:rPr lang="ru-RU" sz="2000" b="1" dirty="0" smtClean="0"/>
              <a:t>Инвалиды </a:t>
            </a:r>
            <a:r>
              <a:rPr lang="ru-RU" sz="2000" b="1" dirty="0"/>
              <a:t>имеют право на создание специальных условий при проведении </a:t>
            </a:r>
            <a:r>
              <a:rPr lang="ru-RU" sz="2000" b="1" dirty="0" smtClean="0"/>
              <a:t>ГИА.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/>
              <a:t> Заседание апелляционной комиссии проходит не позднее 2 рабочих дней со дня подачи апелляции.  Апелляция подается не позднее следующего рабочего дня после объявления результатов ГИА. </a:t>
            </a:r>
            <a:endParaRPr lang="ru-RU" sz="2000" b="1" dirty="0"/>
          </a:p>
          <a:p>
            <a:pPr algn="just"/>
            <a:endParaRPr lang="ru-RU" sz="2000" dirty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3" y="496709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73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365125"/>
            <a:ext cx="10044545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Форс-мажорные обстоятельства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2273"/>
            <a:ext cx="10515600" cy="33593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0070C0"/>
              </a:buClr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Лица, не прошедшим ГИА по уважительным причинам (временная нетрудоспособность, исполнение общественных или государственных обязанностей, вызов в суд, транспортные проблемы (отмена рейса, отсутствие билетов), погодные условия), могут пройти ГИА в течение 6 месяцев после завершения государственной итоговой аттестации, в соответствии с предъявленным аспирантом медицинским заключением или другим документом, подтверждающим причину его отсутствия.</a:t>
            </a:r>
          </a:p>
          <a:p>
            <a:pPr marL="0" indent="0" algn="just">
              <a:lnSpc>
                <a:spcPct val="100000"/>
              </a:lnSpc>
              <a:buClr>
                <a:srgbClr val="0070C0"/>
              </a:buClr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Аспиранты, не прошедшие одно государственное аттестационное испытание </a:t>
            </a:r>
            <a:r>
              <a:rPr lang="ru-RU" sz="2000" b="1" dirty="0" smtClean="0"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cs typeface="Times New Roman" panose="02020603050405020304" pitchFamily="18" charset="0"/>
              </a:rPr>
              <a:t>уважительной причине, допускаются к сдаче следующего государственного аттестационного испытания (при его наличии). </a:t>
            </a:r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3" y="496709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39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2547" y="1385455"/>
            <a:ext cx="9144000" cy="8866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Успешное прохождение государственной итоговой аттестации является основанием для выдачи: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438400"/>
            <a:ext cx="9352547" cy="35453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/>
              <a:t> </a:t>
            </a:r>
            <a:r>
              <a:rPr lang="ru-RU" sz="2000" b="1" dirty="0"/>
              <a:t>Диплома об окончании аспирантуры с присвоением квалификации «Исследователь. Преподаватель – исследователь»; </a:t>
            </a:r>
            <a:endParaRPr lang="ru-RU" sz="2000" b="1" dirty="0" smtClean="0"/>
          </a:p>
          <a:p>
            <a:r>
              <a:rPr lang="ru-RU" sz="2000" b="1" dirty="0" smtClean="0"/>
              <a:t>  Заключения </a:t>
            </a:r>
            <a:r>
              <a:rPr lang="ru-RU" sz="2000" b="1" dirty="0"/>
              <a:t>на диссертационную работу, в соответствии с               пунктом 16 Положения о присуждении ученых степеней, утвержденного постановлением Правительства РФ от 24.09.2013г. № 842 (с изменениями и дополнениями) выдается по заявлению </a:t>
            </a:r>
            <a:r>
              <a:rPr lang="ru-RU" sz="2000" b="1" dirty="0" smtClean="0"/>
              <a:t>выпускника. </a:t>
            </a:r>
            <a:endParaRPr lang="ru-RU" sz="2000" b="1" dirty="0" smtClean="0"/>
          </a:p>
          <a:p>
            <a:r>
              <a:rPr lang="ru-RU" sz="2000" b="1" dirty="0"/>
              <a:t>Не прошедшие ГИА (не сдавшие государственный экзамен или не защитившие доклад об основных результатах подготовленной научно-квалификационной работы (диссертации), не прошедшие государственное аттестационное испытание в связи с неявкой на него по неуважительной причине, освоившие часть программы аспирантуры получают справку об </a:t>
            </a:r>
            <a:r>
              <a:rPr lang="ru-RU" sz="2000" b="1" dirty="0" smtClean="0"/>
              <a:t>обучении.</a:t>
            </a:r>
            <a:endParaRPr lang="ru-RU" sz="2000" b="1" dirty="0"/>
          </a:p>
          <a:p>
            <a:endParaRPr lang="ru-RU" sz="2000" b="1" dirty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86" y="168519"/>
            <a:ext cx="1604210" cy="1082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92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723"/>
            <a:ext cx="10515600" cy="8853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Диплом об окончании аспирантуры (образец)</a:t>
            </a:r>
            <a:endParaRPr lang="ru-RU" sz="2400" b="1" dirty="0"/>
          </a:p>
        </p:txBody>
      </p:sp>
      <p:pic>
        <p:nvPicPr>
          <p:cNvPr id="1026" name="Picture 2" descr="http://ipp.kostroma.ru/wp-content/uploads/2019/04/%D0%92%D0%9F%D0%9E-%D0%9C%D0%B0%D0%BA%D0%B5%D1%82-%D0%B4%D0%B8%D0%BF%D0%BB%D0%BE%D0%BC-%D0%BE%D0%B1-%D0%BE%D0%BA%D0%BE%D0%BD%D1%87%D0%B0%D0%BD%D0%B8%D0%B8-%D0%B0%D1%81%D0%BF%D0%B8%D1%80%D0%B0%D0%BD%D1%82%D1%83%D1%80%D1%8B-%D0%BE%D0%B1%D0%BE%D1%80%D0%BE%D1%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5" y="1371600"/>
            <a:ext cx="6390012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7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128" y="2202873"/>
            <a:ext cx="497378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 Благодарим за внимание!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68" y="214696"/>
            <a:ext cx="10205101" cy="8825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</a:t>
            </a:r>
            <a:r>
              <a:rPr lang="en-US" sz="2400" b="1" dirty="0" smtClean="0"/>
              <a:t>        </a:t>
            </a:r>
            <a:r>
              <a:rPr lang="ru-RU" sz="2400" b="1" dirty="0" smtClean="0"/>
              <a:t>      Нормативные документы, регулирующие порядок проведения государственной итоговой аттестации (ГИА)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247707"/>
            <a:ext cx="10198768" cy="52916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"/>
            <a:r>
              <a:rPr lang="ru-RU" sz="1800" b="1" dirty="0" smtClean="0"/>
              <a:t>Федеральный закон </a:t>
            </a:r>
            <a:r>
              <a:rPr lang="ru-RU" sz="1800" b="1" dirty="0"/>
              <a:t>Российской Федерации от 29.12.2012 г. № 273-Фз «Об образовании в Российской Федерации»;</a:t>
            </a:r>
          </a:p>
          <a:p>
            <a:pPr algn="just"/>
            <a:r>
              <a:rPr lang="ru-RU" sz="1800" b="1" dirty="0" smtClean="0"/>
              <a:t>Федеральные государственные образовательные стандарты </a:t>
            </a:r>
            <a:r>
              <a:rPr lang="ru-RU" sz="1800" b="1" dirty="0"/>
              <a:t>высшего образования (уровень подготовки кадров высшей квалификации</a:t>
            </a:r>
            <a:r>
              <a:rPr lang="ru-RU" sz="1800" b="1" dirty="0" smtClean="0"/>
              <a:t>);</a:t>
            </a:r>
          </a:p>
          <a:p>
            <a:pPr algn="just"/>
            <a:r>
              <a:rPr lang="ru-RU" sz="1800" b="1" dirty="0" smtClean="0"/>
              <a:t>Приказ Министерства образования и науки Российской Федерации от 18.03.2016 г. № 227 «Об </a:t>
            </a:r>
            <a:r>
              <a:rPr lang="ru-RU" sz="1800" b="1" dirty="0"/>
              <a:t>утверждении порядка проведения государственной итоговой аттестации по образовательным программам высшего образования – программам подготовки научно-педагогических кадров в аспирантуре (адъюнктуре), программам ординатуры, программам </a:t>
            </a:r>
            <a:r>
              <a:rPr lang="ru-RU" sz="1800" b="1" dirty="0" err="1"/>
              <a:t>ассистентуры</a:t>
            </a:r>
            <a:r>
              <a:rPr lang="ru-RU" sz="1800" b="1" dirty="0"/>
              <a:t>-стажировки</a:t>
            </a:r>
            <a:r>
              <a:rPr lang="ru-RU" sz="1800" b="1" dirty="0" smtClean="0"/>
              <a:t>»;</a:t>
            </a:r>
          </a:p>
          <a:p>
            <a:pPr algn="just"/>
            <a:r>
              <a:rPr lang="ru-RU" sz="1800" b="1" dirty="0" smtClean="0"/>
              <a:t>Постановление Правительства Российской Федерации от 24.09.2013 г.</a:t>
            </a:r>
            <a:r>
              <a:rPr lang="ru-RU" sz="1800" b="1" dirty="0"/>
              <a:t> № 842 «О порядке присуждения ученых степеней</a:t>
            </a:r>
            <a:r>
              <a:rPr lang="ru-RU" sz="1800" b="1" dirty="0" smtClean="0"/>
              <a:t>»;</a:t>
            </a:r>
          </a:p>
          <a:p>
            <a:pPr algn="just"/>
            <a:r>
              <a:rPr lang="ru-RU" sz="1800" b="1" dirty="0" smtClean="0"/>
              <a:t>Приказ Министерства образования и науки РФ от 10 ноября 2017 г. № 1093 “Об утверждении Положения о совете по защите диссертаций на соискание ученой степени кандидата наук, на соискание ученой степени доктора наук”;</a:t>
            </a:r>
          </a:p>
          <a:p>
            <a:pPr algn="just"/>
            <a:r>
              <a:rPr lang="ru-RU" sz="1800" b="1" dirty="0" smtClean="0"/>
              <a:t>Программа Государственной итоговой аттестации выпускников аспирантуры ФГБНУ ВНИИФ;</a:t>
            </a:r>
          </a:p>
          <a:p>
            <a:pPr algn="just"/>
            <a:r>
              <a:rPr lang="ru-RU" sz="1800" b="1" dirty="0" smtClean="0"/>
              <a:t> Положение  о </a:t>
            </a:r>
            <a:r>
              <a:rPr lang="ru-RU" sz="1800" b="1" dirty="0"/>
              <a:t>порядке проведения государственной </a:t>
            </a:r>
            <a:r>
              <a:rPr lang="ru-RU" sz="1800" b="1" dirty="0" smtClean="0"/>
              <a:t>итоговой </a:t>
            </a:r>
            <a:r>
              <a:rPr lang="ru-RU" sz="1800" b="1" dirty="0"/>
              <a:t>аттестации по образовательным программам высшего образования – программам подготовки научно-педагогических кадров в аспирантуре ФГБНУ </a:t>
            </a:r>
            <a:r>
              <a:rPr lang="ru-RU" sz="1800" b="1" dirty="0" smtClean="0"/>
              <a:t>ВНИИФ (приняты Ученым советом  16.01.2020 г</a:t>
            </a:r>
            <a:r>
              <a:rPr lang="ru-RU" sz="1800" b="1" dirty="0" smtClean="0"/>
              <a:t>.).</a:t>
            </a:r>
            <a:endParaRPr lang="ru-RU" sz="1800" b="1" dirty="0" smtClean="0"/>
          </a:p>
        </p:txBody>
      </p:sp>
      <p:pic>
        <p:nvPicPr>
          <p:cNvPr id="5" name="Рисунок 4" descr="http://vniif.ru/img/fav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7" y="214695"/>
            <a:ext cx="1267097" cy="882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93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9491"/>
            <a:ext cx="10515600" cy="11499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Цели и задачи  государственной итоговой аттестации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9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b="1" dirty="0" smtClean="0"/>
              <a:t>Целью проведения  государственной итоговой аттестации является определение </a:t>
            </a:r>
            <a:r>
              <a:rPr lang="ru-RU" sz="2000" b="1" dirty="0"/>
              <a:t>соответствия результатов освоения обучающимися </a:t>
            </a:r>
            <a:r>
              <a:rPr lang="ru-RU" sz="2000" b="1" dirty="0" smtClean="0"/>
              <a:t>основной образовательной программы аспирантуры соответствующим требованиям ФГОС </a:t>
            </a:r>
            <a:r>
              <a:rPr lang="ru-RU" sz="2000" b="1" dirty="0" smtClean="0"/>
              <a:t>ВО.</a:t>
            </a: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/>
              <a:t>Основной задачей государственной итоговой аттестации является выявление уровня подготовленности выпускника к самостоятельной научно - исследовательской и преподавательской работе и ее </a:t>
            </a:r>
            <a:r>
              <a:rPr lang="ru-RU" sz="2000" b="1" dirty="0" smtClean="0"/>
              <a:t>оценка. </a:t>
            </a:r>
            <a:endParaRPr lang="ru-RU" sz="2000" b="1" dirty="0"/>
          </a:p>
          <a:p>
            <a:pPr marL="0" indent="0" algn="ctr">
              <a:buNone/>
            </a:pPr>
            <a:endParaRPr lang="ru-RU" sz="2400" b="1" dirty="0"/>
          </a:p>
        </p:txBody>
      </p:sp>
      <p:pic>
        <p:nvPicPr>
          <p:cNvPr id="5" name="Рисунок 4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563162"/>
            <a:ext cx="1267097" cy="882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6055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  Программа государственной итоговой аттестации </a:t>
            </a:r>
            <a:r>
              <a:rPr lang="ru-RU" sz="2000" b="1" dirty="0" smtClean="0"/>
              <a:t>ФГБНУ ВНИИФ</a:t>
            </a:r>
            <a:endParaRPr lang="ru-RU" sz="2000" b="1" dirty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86" y="458005"/>
            <a:ext cx="918755" cy="8409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80654" y="2216727"/>
            <a:ext cx="9753601" cy="304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Программа государственной итоговой аттестации содержит: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err="1" smtClean="0"/>
              <a:t>компетентностную</a:t>
            </a:r>
            <a:r>
              <a:rPr lang="ru-RU" sz="2000" b="1" dirty="0" smtClean="0"/>
              <a:t> </a:t>
            </a:r>
            <a:r>
              <a:rPr lang="ru-RU" sz="2000" b="1" dirty="0" smtClean="0"/>
              <a:t> характеристику </a:t>
            </a:r>
            <a:r>
              <a:rPr lang="ru-RU" sz="2000" b="1" dirty="0" smtClean="0"/>
              <a:t>выпускника аспирантуры;</a:t>
            </a:r>
          </a:p>
          <a:p>
            <a:pPr algn="just"/>
            <a:r>
              <a:rPr lang="ru-RU" sz="2000" b="1" dirty="0" smtClean="0"/>
              <a:t>программу </a:t>
            </a:r>
            <a:r>
              <a:rPr lang="ru-RU" sz="2000" b="1" dirty="0"/>
              <a:t>государственного </a:t>
            </a:r>
            <a:r>
              <a:rPr lang="ru-RU" sz="2000" b="1" dirty="0" smtClean="0"/>
              <a:t>экзамена (форму проведения, тематическое содержание тестовых заданий по трем дисциплинам, списки </a:t>
            </a:r>
            <a:r>
              <a:rPr lang="ru-RU" sz="2000" b="1" dirty="0"/>
              <a:t>рекомендуемой литературы, </a:t>
            </a:r>
            <a:r>
              <a:rPr lang="ru-RU" sz="2000" b="1" dirty="0" smtClean="0"/>
              <a:t>критерии </a:t>
            </a:r>
            <a:r>
              <a:rPr lang="ru-RU" sz="2000" b="1" dirty="0"/>
              <a:t>оценки ответа аспиранта в ходе государственного </a:t>
            </a:r>
            <a:r>
              <a:rPr lang="ru-RU" sz="2000" b="1" dirty="0" smtClean="0"/>
              <a:t>экзамена</a:t>
            </a:r>
            <a:r>
              <a:rPr lang="ru-RU" sz="2000" b="1" dirty="0" smtClean="0"/>
              <a:t>);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требования </a:t>
            </a:r>
            <a:r>
              <a:rPr lang="ru-RU" sz="2000" b="1" dirty="0" smtClean="0"/>
              <a:t>к содержанию, оформлению  и порядку представления научного доклада о результатах проведенной научно-квалификационной работы (диссертации</a:t>
            </a:r>
            <a:r>
              <a:rPr lang="ru-RU" sz="2000" b="1" dirty="0" smtClean="0"/>
              <a:t>);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критерии </a:t>
            </a:r>
            <a:r>
              <a:rPr lang="ru-RU" sz="2000" b="1" dirty="0"/>
              <a:t>оценивания научного </a:t>
            </a:r>
            <a:r>
              <a:rPr lang="ru-RU" sz="2000" b="1" dirty="0" smtClean="0"/>
              <a:t>доклада.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5794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12750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             Допуск к государственной итоговой аттестации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24522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900" b="1" dirty="0" smtClean="0"/>
              <a:t>К государственной итоговой аттестации допускаются аспиранты:</a:t>
            </a:r>
          </a:p>
          <a:p>
            <a:pPr algn="just">
              <a:lnSpc>
                <a:spcPct val="150000"/>
              </a:lnSpc>
            </a:pPr>
            <a:r>
              <a:rPr lang="ru-RU" sz="2900" b="1" dirty="0" smtClean="0"/>
              <a:t>не имеющие академических задолженностей; </a:t>
            </a:r>
          </a:p>
          <a:p>
            <a:pPr algn="just">
              <a:lnSpc>
                <a:spcPct val="150000"/>
              </a:lnSpc>
            </a:pPr>
            <a:r>
              <a:rPr lang="ru-RU" sz="2900" b="1" dirty="0" smtClean="0"/>
              <a:t> в полном объеме выполнившие учебный план по образовательной программе аспирантуры (в </a:t>
            </a:r>
            <a:r>
              <a:rPr lang="ru-RU" sz="2900" b="1" dirty="0" err="1" smtClean="0"/>
              <a:t>т.ч</a:t>
            </a:r>
            <a:r>
              <a:rPr lang="ru-RU" sz="2900" b="1" dirty="0" smtClean="0"/>
              <a:t>. имеющие необходимое количество статей в журналах из списка ВАК</a:t>
            </a:r>
            <a:r>
              <a:rPr lang="ru-RU" sz="2900" b="1" dirty="0" smtClean="0"/>
              <a:t>).</a:t>
            </a:r>
            <a:endParaRPr lang="ru-RU" sz="2900" b="1" dirty="0" smtClean="0"/>
          </a:p>
          <a:p>
            <a:pPr>
              <a:lnSpc>
                <a:spcPct val="150000"/>
              </a:lnSpc>
            </a:pPr>
            <a:endParaRPr lang="ru-RU" sz="2400" b="1" dirty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40" y="632679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2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295"/>
            <a:ext cx="10515600" cy="10046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Формы </a:t>
            </a:r>
            <a:r>
              <a:rPr lang="ru-RU" sz="2400" b="1" dirty="0" smtClean="0"/>
              <a:t>проведения государственной итоговой аттестации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176" y="1567858"/>
            <a:ext cx="5157787" cy="560804"/>
          </a:xfr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Государственный экзамен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5176" y="2128662"/>
            <a:ext cx="5157787" cy="3025229"/>
          </a:xfr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Проводится по  дисциплинам,</a:t>
            </a:r>
            <a:r>
              <a:rPr lang="ru-RU" sz="2000" dirty="0" smtClean="0"/>
              <a:t> </a:t>
            </a:r>
            <a:r>
              <a:rPr lang="ru-RU" sz="2000" b="1" dirty="0"/>
              <a:t>результаты освоения которых имеют определяющее значение для профессиональной деятельности выпускников</a:t>
            </a:r>
            <a:r>
              <a:rPr lang="ru-RU" sz="2000" b="1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- Защита растений;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- Методология;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      - Педагогика и психология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(20 билетов по 3 вопроса</a:t>
            </a:r>
            <a:r>
              <a:rPr lang="ru-RU" sz="2000" b="1" dirty="0" smtClean="0"/>
              <a:t>). Экзамен  проводится  </a:t>
            </a:r>
            <a:r>
              <a:rPr lang="ru-RU" sz="2000" b="1" dirty="0" smtClean="0"/>
              <a:t>в устной форме по билетам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7209" y="1567858"/>
            <a:ext cx="5183188" cy="560804"/>
          </a:xfr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Научный доклад об основных результатах научно-квалификационной </a:t>
            </a:r>
            <a:r>
              <a:rPr lang="ru-RU" sz="2000" dirty="0" smtClean="0"/>
              <a:t>работы (НКР)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60282" y="2128662"/>
            <a:ext cx="5183188" cy="3025229"/>
          </a:xfr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2000" b="1" dirty="0" smtClean="0"/>
              <a:t>Подготовленная НКР должна соответствовать критериям, установленным для диссертации на соискание ученой степени кандидата наук и оформлена в соответствии с требованиями Министерства науки и высшего образования РФ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dirty="0" smtClean="0"/>
              <a:t>Рекомендуемый </a:t>
            </a:r>
            <a:r>
              <a:rPr lang="ru-RU" sz="1700" b="1" dirty="0"/>
              <a:t>объем научного доклада составляет     </a:t>
            </a:r>
            <a:r>
              <a:rPr lang="ru-RU" sz="1700" b="1" dirty="0" smtClean="0"/>
              <a:t>1-1,5  печатного листа </a:t>
            </a:r>
            <a:r>
              <a:rPr lang="ru-RU" sz="1700" b="1" dirty="0"/>
              <a:t>(</a:t>
            </a:r>
            <a:r>
              <a:rPr lang="ru-RU" sz="1700" b="1" dirty="0" smtClean="0"/>
              <a:t>40-60 тыс. </a:t>
            </a:r>
            <a:r>
              <a:rPr lang="ru-RU" sz="1700" b="1" dirty="0"/>
              <a:t>знаков с пробелами </a:t>
            </a:r>
            <a:r>
              <a:rPr lang="ru-RU" sz="1700" b="1" dirty="0" smtClean="0">
                <a:cs typeface="Times New Roman" panose="02020603050405020304" pitchFamily="18" charset="0"/>
              </a:rPr>
              <a:t>или </a:t>
            </a:r>
            <a:r>
              <a:rPr lang="ru-RU" sz="1700" b="1" dirty="0">
                <a:cs typeface="Times New Roman" panose="02020603050405020304" pitchFamily="18" charset="0"/>
              </a:rPr>
              <a:t>16-24 страницы текста формата </a:t>
            </a:r>
            <a:r>
              <a:rPr lang="ru-RU" sz="1700" b="1" dirty="0" smtClean="0">
                <a:cs typeface="Times New Roman" panose="02020603050405020304" pitchFamily="18" charset="0"/>
              </a:rPr>
              <a:t>А4)</a:t>
            </a:r>
            <a:endParaRPr lang="ru-RU" sz="1700" b="1" dirty="0"/>
          </a:p>
        </p:txBody>
      </p:sp>
      <p:pic>
        <p:nvPicPr>
          <p:cNvPr id="7" name="Рисунок 6" descr="http://vniif.ru/img/fav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261773"/>
            <a:ext cx="918755" cy="840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65176" y="5268036"/>
            <a:ext cx="1048522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 вместе -  государственные итоговые аттестационные испытания.</a:t>
            </a:r>
          </a:p>
          <a:p>
            <a:r>
              <a:rPr lang="ru-RU" b="1" dirty="0" smtClean="0"/>
              <a:t>Результаты </a:t>
            </a:r>
            <a:r>
              <a:rPr lang="ru-RU" b="1" dirty="0"/>
              <a:t>каждого государственного аттестационного испытания оцениваются  оценками «отлично», «хорошо», «удовлетворительно», «неудовлетворительно</a:t>
            </a:r>
            <a:r>
              <a:rPr lang="ru-RU" b="1" dirty="0" smtClean="0"/>
              <a:t>». </a:t>
            </a:r>
            <a:r>
              <a:rPr lang="ru-RU" b="1" dirty="0" smtClean="0"/>
              <a:t>Аспиранты</a:t>
            </a:r>
            <a:r>
              <a:rPr lang="ru-RU" b="1" dirty="0"/>
              <a:t>, получившие по результатам </a:t>
            </a:r>
            <a:r>
              <a:rPr lang="ru-RU" b="1" dirty="0" smtClean="0"/>
              <a:t>экзамена </a:t>
            </a:r>
            <a:r>
              <a:rPr lang="ru-RU" b="1" dirty="0"/>
              <a:t>оценку «неудовлетворительно», не допускаются к представлению научного </a:t>
            </a:r>
            <a:r>
              <a:rPr lang="ru-RU" b="1" dirty="0" smtClean="0"/>
              <a:t>доклада.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286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/>
              <a:t>Особенности </a:t>
            </a:r>
            <a:r>
              <a:rPr lang="ru-RU" sz="2400" b="1" dirty="0" smtClean="0"/>
              <a:t>проведения государственной итоговой аттестации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3352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endParaRPr lang="ru-RU" dirty="0"/>
          </a:p>
          <a:p>
            <a:pPr marL="0" indent="0" algn="just">
              <a:buClr>
                <a:srgbClr val="0070C0"/>
              </a:buClr>
              <a:buNone/>
            </a:pPr>
            <a:r>
              <a:rPr lang="ru-RU" sz="2000" b="1" dirty="0" smtClean="0"/>
              <a:t>При </a:t>
            </a:r>
            <a:r>
              <a:rPr lang="ru-RU" sz="2000" b="1" dirty="0"/>
              <a:t>наличии объективных уважительных </a:t>
            </a:r>
            <a:r>
              <a:rPr lang="ru-RU" sz="2000" b="1" dirty="0" smtClean="0"/>
              <a:t>причин, </a:t>
            </a:r>
            <a:r>
              <a:rPr lang="ru-RU" sz="2000" b="1" dirty="0"/>
              <a:t>препятствующих аспирантам </a:t>
            </a:r>
            <a:r>
              <a:rPr lang="ru-RU" sz="2000" b="1" dirty="0" smtClean="0"/>
              <a:t>и </a:t>
            </a:r>
            <a:r>
              <a:rPr lang="ru-RU" sz="2000" b="1" dirty="0"/>
              <a:t>членам </a:t>
            </a:r>
            <a:r>
              <a:rPr lang="ru-RU" sz="2000" b="1" dirty="0" smtClean="0"/>
              <a:t>государственной экзаменационной комиссии (ГЭК) </a:t>
            </a:r>
            <a:r>
              <a:rPr lang="ru-RU" sz="2000" b="1" dirty="0"/>
              <a:t>лично присутствовать в </a:t>
            </a:r>
            <a:r>
              <a:rPr lang="ru-RU" sz="2000" b="1" dirty="0" smtClean="0"/>
              <a:t>Институте, </a:t>
            </a:r>
            <a:r>
              <a:rPr lang="ru-RU" sz="2000" b="1" dirty="0">
                <a:cs typeface="Times New Roman" panose="02020603050405020304" pitchFamily="18" charset="0"/>
              </a:rPr>
              <a:t>в 2020 </a:t>
            </a:r>
            <a:r>
              <a:rPr lang="ru-RU" sz="2000" b="1" dirty="0" smtClean="0">
                <a:cs typeface="Times New Roman" panose="02020603050405020304" pitchFamily="18" charset="0"/>
              </a:rPr>
              <a:t>году </a:t>
            </a:r>
            <a:r>
              <a:rPr lang="ru-RU" sz="2000" b="1" dirty="0" smtClean="0">
                <a:cs typeface="Times New Roman" panose="02020603050405020304" pitchFamily="18" charset="0"/>
              </a:rPr>
              <a:t> государственная аттестационная комиссия проводится </a:t>
            </a:r>
            <a:r>
              <a:rPr lang="ru-RU" sz="2000" b="1" dirty="0" smtClean="0"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cs typeface="Times New Roman" panose="02020603050405020304" pitchFamily="18" charset="0"/>
              </a:rPr>
              <a:t>использованием дистанционных образовательных </a:t>
            </a:r>
            <a:r>
              <a:rPr lang="ru-RU" sz="2000" b="1" dirty="0" smtClean="0">
                <a:cs typeface="Times New Roman" panose="02020603050405020304" pitchFamily="18" charset="0"/>
              </a:rPr>
              <a:t>технологий.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Государственная </a:t>
            </a:r>
            <a:r>
              <a:rPr lang="ru-RU" sz="2000" b="1" dirty="0">
                <a:cs typeface="Times New Roman" panose="02020603050405020304" pitchFamily="18" charset="0"/>
              </a:rPr>
              <a:t>аттестационная комиссия </a:t>
            </a:r>
            <a:r>
              <a:rPr lang="ru-RU" sz="2000" b="1" dirty="0" smtClean="0">
                <a:cs typeface="Times New Roman" panose="02020603050405020304" pitchFamily="18" charset="0"/>
              </a:rPr>
              <a:t>проводится </a:t>
            </a:r>
            <a:r>
              <a:rPr lang="ru-RU" sz="2000" b="1" dirty="0">
                <a:cs typeface="Times New Roman" panose="02020603050405020304" pitchFamily="18" charset="0"/>
              </a:rPr>
              <a:t>на русском языке.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Обучающимся </a:t>
            </a:r>
            <a:r>
              <a:rPr lang="ru-RU" sz="2000" b="1" dirty="0">
                <a:cs typeface="Times New Roman" panose="02020603050405020304" pitchFamily="18" charset="0"/>
              </a:rPr>
              <a:t>и лицам, привлекаемым </a:t>
            </a:r>
            <a:r>
              <a:rPr lang="ru-RU" sz="2000" b="1" dirty="0" smtClean="0">
                <a:cs typeface="Times New Roman" panose="02020603050405020304" pitchFamily="18" charset="0"/>
              </a:rPr>
              <a:t>к государственной аттестационной комиссии, </a:t>
            </a:r>
            <a:r>
              <a:rPr lang="ru-RU" sz="2000" b="1" dirty="0">
                <a:cs typeface="Times New Roman" panose="02020603050405020304" pitchFamily="18" charset="0"/>
              </a:rPr>
              <a:t>во время проведения государственных аттестационных испытаний запрещается иметь при себе и использовать средства связи и другие технические средства.</a:t>
            </a:r>
            <a:endParaRPr lang="en-US" sz="2000" b="1" dirty="0"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392091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52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879" y="365126"/>
            <a:ext cx="9759668" cy="7986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   Требования </a:t>
            </a:r>
            <a:r>
              <a:rPr lang="ru-RU" sz="2400" b="1" dirty="0"/>
              <a:t>к научно-квалификационной работе (диссертации)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879" y="1396393"/>
            <a:ext cx="9759668" cy="50875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400" b="1" dirty="0" smtClean="0"/>
              <a:t>В соответствии с Постановлением Правительства Российской Федерации от 24.09.2013 № 842 «О порядке присуждения ученых степеней» и с </a:t>
            </a:r>
            <a:r>
              <a:rPr lang="ru-RU" sz="1400" b="1" dirty="0"/>
              <a:t>Приказом Министерства образования и науки РФ от 10 ноября 2017 г. № 1093 “Об утверждении Положения о совете по защите диссертаций на соискание ученой степени кандидата наук, на соискание ученой степени доктора </a:t>
            </a:r>
            <a:r>
              <a:rPr lang="ru-RU" sz="1400" b="1" dirty="0" smtClean="0"/>
              <a:t>наук» :</a:t>
            </a:r>
          </a:p>
          <a:p>
            <a:pPr algn="just"/>
            <a:r>
              <a:rPr lang="ru-RU" sz="1800" b="1" dirty="0" smtClean="0"/>
              <a:t>Научно-квалификационная работа (диссертация) должна содержать </a:t>
            </a:r>
            <a:r>
              <a:rPr lang="ru-RU" sz="1800" b="1" dirty="0"/>
              <a:t>решение научной задачи, </a:t>
            </a:r>
            <a:r>
              <a:rPr lang="ru-RU" sz="1800" b="1" dirty="0" smtClean="0"/>
              <a:t>либо новые </a:t>
            </a:r>
            <a:r>
              <a:rPr lang="ru-RU" sz="1800" b="1" dirty="0"/>
              <a:t>научно обоснованные </a:t>
            </a:r>
            <a:r>
              <a:rPr lang="ru-RU" sz="1800" b="1" dirty="0" smtClean="0"/>
              <a:t>технические или технологические разработки, </a:t>
            </a:r>
            <a:r>
              <a:rPr lang="ru-RU" sz="1800" b="1" dirty="0" smtClean="0"/>
              <a:t>имеющие значение для развития соответствующей отрасли и знаний </a:t>
            </a:r>
            <a:r>
              <a:rPr lang="ru-RU" sz="1800" b="1" dirty="0" smtClean="0"/>
              <a:t>страны</a:t>
            </a:r>
            <a:r>
              <a:rPr lang="ru-RU" sz="1800" b="1" dirty="0" smtClean="0"/>
              <a:t>;</a:t>
            </a:r>
          </a:p>
          <a:p>
            <a:pPr algn="just"/>
            <a:r>
              <a:rPr lang="ru-RU" sz="1800" b="1" dirty="0" smtClean="0"/>
              <a:t>Научно-квалификационная работа (диссертация) должна </a:t>
            </a:r>
            <a:r>
              <a:rPr lang="ru-RU" sz="1800" b="1" dirty="0"/>
              <a:t>быть написана автором самостоятельно, </a:t>
            </a:r>
            <a:r>
              <a:rPr lang="ru-RU" sz="1800" b="1" dirty="0" smtClean="0"/>
              <a:t>обладать внутренним единством содержать новые научные результаты и </a:t>
            </a:r>
            <a:r>
              <a:rPr lang="ru-RU" sz="1800" b="1" dirty="0"/>
              <a:t>свидетельствовать о личном вкладе автора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науку;</a:t>
            </a:r>
          </a:p>
          <a:p>
            <a:pPr algn="just"/>
            <a:r>
              <a:rPr lang="ru-RU" sz="1800" b="1" dirty="0"/>
              <a:t>Основные научные результаты </a:t>
            </a:r>
            <a:r>
              <a:rPr lang="ru-RU" sz="1800" b="1" dirty="0" smtClean="0"/>
              <a:t>научно-квалификационной работы </a:t>
            </a:r>
            <a:r>
              <a:rPr lang="ru-RU" sz="1800" b="1" dirty="0"/>
              <a:t>(</a:t>
            </a:r>
            <a:r>
              <a:rPr lang="ru-RU" sz="1800" b="1" dirty="0" smtClean="0"/>
              <a:t>диссертации) </a:t>
            </a:r>
            <a:r>
              <a:rPr lang="ru-RU" sz="1800" b="1" dirty="0"/>
              <a:t>должны быть опубликованы в рецензируемых научных </a:t>
            </a:r>
            <a:r>
              <a:rPr lang="ru-RU" sz="1800" b="1" dirty="0" smtClean="0"/>
              <a:t>изданиях;</a:t>
            </a:r>
          </a:p>
          <a:p>
            <a:pPr algn="just"/>
            <a:r>
              <a:rPr lang="ru-RU" sz="1800" b="1" dirty="0" smtClean="0"/>
              <a:t> </a:t>
            </a:r>
            <a:r>
              <a:rPr lang="ru-RU" sz="1800" b="1" dirty="0"/>
              <a:t>Научно-квалификационная работа (диссертация) оформляется </a:t>
            </a:r>
            <a:r>
              <a:rPr lang="ru-RU" sz="1800" b="1" dirty="0" smtClean="0"/>
              <a:t>в виде рукописи и имеет следующую структуру: а) титульный лист; б) оглавление; в) текст диссертации, включающий в себя введение, основную часть, заключение, список литературы.</a:t>
            </a:r>
          </a:p>
          <a:p>
            <a:pPr algn="just"/>
            <a:endParaRPr lang="ru-RU" sz="1800" b="1" dirty="0" smtClean="0"/>
          </a:p>
          <a:p>
            <a:pPr marL="0" indent="0" algn="just">
              <a:buNone/>
            </a:pPr>
            <a:r>
              <a:rPr lang="ru-RU" sz="1800" b="1" dirty="0" smtClean="0"/>
              <a:t> </a:t>
            </a:r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9" y="322817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1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54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    Требования </a:t>
            </a:r>
            <a:r>
              <a:rPr lang="ru-RU" sz="2400" b="1" dirty="0" smtClean="0"/>
              <a:t>к научному  </a:t>
            </a:r>
            <a:r>
              <a:rPr lang="ru-RU" sz="2400" b="1" dirty="0" smtClean="0"/>
              <a:t>докладу об основных результатах  </a:t>
            </a:r>
            <a:br>
              <a:rPr lang="ru-RU" sz="2400" b="1" dirty="0" smtClean="0"/>
            </a:br>
            <a:r>
              <a:rPr lang="ru-RU" sz="2400" b="1" dirty="0" smtClean="0"/>
              <a:t>                     подготовленной научно-квалификационной работы (диссертации)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44473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Научный доклад содержит основные результаты подготовленной научно-квалификационной работы (диссертации);</a:t>
            </a:r>
          </a:p>
          <a:p>
            <a:pPr algn="just"/>
            <a:r>
              <a:rPr lang="ru-RU" sz="2000" b="1" dirty="0" smtClean="0"/>
              <a:t>Целью </a:t>
            </a:r>
            <a:r>
              <a:rPr lang="ru-RU" sz="2000" b="1" dirty="0"/>
              <a:t>представления научного доклада является комплексная оценка </a:t>
            </a:r>
            <a:r>
              <a:rPr lang="ru-RU" sz="2000" b="1" dirty="0" err="1"/>
              <a:t>сформированности</a:t>
            </a:r>
            <a:r>
              <a:rPr lang="ru-RU" sz="2000" b="1" dirty="0"/>
              <a:t> </a:t>
            </a:r>
            <a:r>
              <a:rPr lang="ru-RU" sz="2000" b="1" dirty="0" smtClean="0"/>
              <a:t>у выпускника универсальных</a:t>
            </a:r>
            <a:r>
              <a:rPr lang="ru-RU" sz="2000" b="1" dirty="0"/>
              <a:t>, общепрофессиональных и профессиональных </a:t>
            </a:r>
            <a:r>
              <a:rPr lang="ru-RU" sz="2000" b="1" dirty="0" smtClean="0"/>
              <a:t>компетенций в </a:t>
            </a:r>
            <a:r>
              <a:rPr lang="ru-RU" sz="2000" b="1" dirty="0"/>
              <a:t>рамках освоения образовательной программы </a:t>
            </a:r>
            <a:r>
              <a:rPr lang="ru-RU" sz="2000" b="1" dirty="0" smtClean="0"/>
              <a:t>аспирантуры, </a:t>
            </a:r>
            <a:r>
              <a:rPr lang="ru-RU" sz="2000" b="1" dirty="0"/>
              <a:t>определяющих его подготовленность к </a:t>
            </a:r>
            <a:r>
              <a:rPr lang="ru-RU" sz="2000" b="1" dirty="0" smtClean="0"/>
              <a:t> </a:t>
            </a:r>
            <a:r>
              <a:rPr lang="ru-RU" sz="2000" b="1" dirty="0"/>
              <a:t>научно-исследовательской </a:t>
            </a:r>
            <a:r>
              <a:rPr lang="ru-RU" sz="2000" b="1" dirty="0" smtClean="0"/>
              <a:t>деятельности и успешному  </a:t>
            </a:r>
            <a:r>
              <a:rPr lang="ru-RU" sz="2000" b="1" dirty="0"/>
              <a:t>решению профессиональных </a:t>
            </a:r>
            <a:r>
              <a:rPr lang="ru-RU" sz="2000" b="1" dirty="0" smtClean="0"/>
              <a:t>задач </a:t>
            </a:r>
            <a:r>
              <a:rPr lang="ru-RU" sz="2000" b="1" dirty="0"/>
              <a:t>на современном </a:t>
            </a:r>
            <a:r>
              <a:rPr lang="ru-RU" sz="2000" b="1" dirty="0" smtClean="0"/>
              <a:t>уровне</a:t>
            </a:r>
            <a:r>
              <a:rPr lang="ru-RU" sz="2000" b="1" dirty="0"/>
              <a:t>;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/>
              <a:t>научном докладе должны быть </a:t>
            </a:r>
            <a:r>
              <a:rPr lang="ru-RU" sz="2000" b="1" dirty="0" smtClean="0"/>
              <a:t>кратко изложены </a:t>
            </a:r>
            <a:r>
              <a:rPr lang="ru-RU" sz="2000" b="1" dirty="0"/>
              <a:t>обоснование актуальности темы научно-квалификационной работы (диссертации</a:t>
            </a:r>
            <a:r>
              <a:rPr lang="ru-RU" sz="2000" b="1" dirty="0" smtClean="0"/>
              <a:t>), цели </a:t>
            </a:r>
            <a:r>
              <a:rPr lang="ru-RU" sz="2000" b="1" dirty="0" smtClean="0"/>
              <a:t>и задачи </a:t>
            </a:r>
            <a:r>
              <a:rPr lang="ru-RU" sz="2000" b="1" dirty="0" smtClean="0"/>
              <a:t>работы,  </a:t>
            </a:r>
            <a:r>
              <a:rPr lang="ru-RU" sz="2000" b="1" dirty="0" smtClean="0"/>
              <a:t>общая характеристика объекта и методов исследования, научная новизна, теоретическая и практическая </a:t>
            </a:r>
            <a:r>
              <a:rPr lang="ru-RU" sz="2000" b="1" dirty="0"/>
              <a:t>значимость </a:t>
            </a:r>
            <a:r>
              <a:rPr lang="ru-RU" sz="2000" b="1" dirty="0" smtClean="0"/>
              <a:t>полученных результатов</a:t>
            </a:r>
            <a:r>
              <a:rPr lang="ru-RU" sz="2000" b="1" dirty="0"/>
              <a:t>,</a:t>
            </a:r>
            <a:r>
              <a:rPr lang="ru-RU" sz="2000" b="1" dirty="0" smtClean="0"/>
              <a:t> рекомендации </a:t>
            </a:r>
            <a:r>
              <a:rPr lang="ru-RU" sz="2000" b="1" dirty="0"/>
              <a:t>и перспективы дальнейшей разработки </a:t>
            </a:r>
            <a:r>
              <a:rPr lang="ru-RU" sz="2000" b="1" dirty="0" smtClean="0"/>
              <a:t>темы, </a:t>
            </a:r>
            <a:r>
              <a:rPr lang="ru-RU" sz="2000" b="1" dirty="0"/>
              <a:t>личный вклад аспиранта в проведенное исследование. </a:t>
            </a:r>
            <a:r>
              <a:rPr lang="ru-RU" sz="2000" b="1" dirty="0" smtClean="0"/>
              <a:t>Список публикаций, </a:t>
            </a:r>
            <a:r>
              <a:rPr lang="ru-RU" sz="2000" b="1" dirty="0"/>
              <a:t>в которых отражены основные </a:t>
            </a:r>
            <a:r>
              <a:rPr lang="ru-RU" sz="2000" b="1" dirty="0" smtClean="0"/>
              <a:t>результаты научно-квалификационной работы (диссертации). </a:t>
            </a:r>
            <a:endParaRPr lang="ru-RU" sz="2000" b="1" dirty="0" smtClean="0"/>
          </a:p>
        </p:txBody>
      </p:sp>
      <p:pic>
        <p:nvPicPr>
          <p:cNvPr id="4" name="Рисунок 3" descr="http://vniif.ru/img/favic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" y="430916"/>
            <a:ext cx="918755" cy="8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023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1319</Words>
  <Application>Microsoft Office PowerPoint</Application>
  <PresentationFormat>Широкоэкранный</PresentationFormat>
  <Paragraphs>125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Times New Roman</vt:lpstr>
      <vt:lpstr>Тема Office</vt:lpstr>
      <vt:lpstr>Федеральное государственное бюджетное научное учреждение «Всероссийский научно-исследовательский институт фитопатологии (ФГБНУ ВНИИФ)</vt:lpstr>
      <vt:lpstr>                     Нормативные документы, регулирующие порядок проведения государственной итоговой аттестации (ГИА)</vt:lpstr>
      <vt:lpstr>Цели и задачи  государственной итоговой аттестации</vt:lpstr>
      <vt:lpstr>         Программа государственной итоговой аттестации ФГБНУ ВНИИФ</vt:lpstr>
      <vt:lpstr>                    Допуск к государственной итоговой аттестации</vt:lpstr>
      <vt:lpstr>Формы проведения государственной итоговой аттестации</vt:lpstr>
      <vt:lpstr>Особенности проведения государственной итоговой аттестации</vt:lpstr>
      <vt:lpstr>          Требования к научно-квалификационной работе (диссертации)</vt:lpstr>
      <vt:lpstr>           Требования к научному  докладу об основных результатах                        подготовленной научно-квалификационной работы (диссертации) </vt:lpstr>
      <vt:lpstr>Представление научного доклада об основных  результатах научно-квалификационной работы (диссертации)</vt:lpstr>
      <vt:lpstr>                    Подготовка и план проведения  государственной итоговой аттестации</vt:lpstr>
      <vt:lpstr>Права аспиранта  </vt:lpstr>
      <vt:lpstr>Форс-мажорные обстоятельства</vt:lpstr>
      <vt:lpstr>Успешное прохождение государственной итоговой аттестации является основанием для выдачи: </vt:lpstr>
      <vt:lpstr>Диплом об окончании аспирантуры (образец)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научное учреждение «Всероссийский научно-исследовательский институт фитопатологии (ФГБНУ ВНИИФ)</dc:title>
  <dc:creator>Пользователь Windows</dc:creator>
  <cp:lastModifiedBy>Пользователь Windows</cp:lastModifiedBy>
  <cp:revision>180</cp:revision>
  <dcterms:created xsi:type="dcterms:W3CDTF">2020-07-04T06:30:23Z</dcterms:created>
  <dcterms:modified xsi:type="dcterms:W3CDTF">2020-07-08T12:10:50Z</dcterms:modified>
</cp:coreProperties>
</file>